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E44DBF8-E51E-4839-87EE-7AE436E48F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F9C1EB4-7DEA-4B9A-874C-BE12F9889CC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545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DBF8-E51E-4839-87EE-7AE436E48F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1EB4-7DEA-4B9A-874C-BE12F988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8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DBF8-E51E-4839-87EE-7AE436E48F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1EB4-7DEA-4B9A-874C-BE12F988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4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DBF8-E51E-4839-87EE-7AE436E48F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1EB4-7DEA-4B9A-874C-BE12F988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9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E44DBF8-E51E-4839-87EE-7AE436E48F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9C1EB4-7DEA-4B9A-874C-BE12F9889CC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75755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DBF8-E51E-4839-87EE-7AE436E48F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1EB4-7DEA-4B9A-874C-BE12F988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4659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DBF8-E51E-4839-87EE-7AE436E48F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1EB4-7DEA-4B9A-874C-BE12F988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310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DBF8-E51E-4839-87EE-7AE436E48F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1EB4-7DEA-4B9A-874C-BE12F988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DBF8-E51E-4839-87EE-7AE436E48F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1EB4-7DEA-4B9A-874C-BE12F988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2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E44DBF8-E51E-4839-87EE-7AE436E48F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F9C1EB4-7DEA-4B9A-874C-BE12F9889C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84808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E44DBF8-E51E-4839-87EE-7AE436E48F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F9C1EB4-7DEA-4B9A-874C-BE12F988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8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E44DBF8-E51E-4839-87EE-7AE436E48F5F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9C1EB4-7DEA-4B9A-874C-BE12F9889C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127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/>
              <a:t>Is a Fashion career in your future?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Fashion Merchandising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7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Strive Toward the needed training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Master’s </a:t>
            </a:r>
            <a:r>
              <a:rPr lang="en-US" dirty="0"/>
              <a:t>degree - – more complicated careers may require advanced degrees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Programs may include: master’s degree in textile chemistry, business administration)</a:t>
            </a:r>
          </a:p>
          <a:p>
            <a:endParaRPr lang="en-US" dirty="0" smtClean="0"/>
          </a:p>
          <a:p>
            <a:r>
              <a:rPr lang="en-US" dirty="0" smtClean="0"/>
              <a:t>Doctorate degree – may be required to head a research lab or to be a professor of fashion-related studies at a university</a:t>
            </a:r>
          </a:p>
          <a:p>
            <a:endParaRPr lang="en-US" dirty="0"/>
          </a:p>
          <a:p>
            <a:r>
              <a:rPr lang="en-US" dirty="0" smtClean="0"/>
              <a:t>Reciprocal Agreements or exchange programs – some universities offer students these opportunities to study near fashion areas such as New York, Los Angeles, Paris, London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49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Strive toward the needed training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Gaining Experience</a:t>
            </a:r>
          </a:p>
          <a:p>
            <a:pPr lvl="1"/>
            <a:r>
              <a:rPr lang="en-US" sz="2000" dirty="0" smtClean="0"/>
              <a:t>Work-Study Programs</a:t>
            </a:r>
          </a:p>
          <a:p>
            <a:pPr lvl="2"/>
            <a:r>
              <a:rPr lang="en-US" sz="2000" dirty="0" smtClean="0"/>
              <a:t>Employers allow students to receive on-the-job training for their future careers</a:t>
            </a:r>
          </a:p>
          <a:p>
            <a:pPr lvl="2"/>
            <a:r>
              <a:rPr lang="en-US" sz="2000" dirty="0" smtClean="0"/>
              <a:t>Students attend classes part-time, studying related career courses, and work at the job part-time</a:t>
            </a:r>
          </a:p>
          <a:p>
            <a:pPr lvl="2"/>
            <a:r>
              <a:rPr lang="en-US" sz="2000" dirty="0" smtClean="0"/>
              <a:t>High schools levels are known as cooperative (co-op) programs</a:t>
            </a:r>
          </a:p>
          <a:p>
            <a:pPr lvl="2"/>
            <a:r>
              <a:rPr lang="en-US" sz="2000" dirty="0" smtClean="0"/>
              <a:t>College levels are known as internships</a:t>
            </a:r>
          </a:p>
        </p:txBody>
      </p:sp>
    </p:spTree>
    <p:extLst>
      <p:ext uri="{BB962C8B-B14F-4D97-AF65-F5344CB8AC3E}">
        <p14:creationId xmlns:p14="http://schemas.microsoft.com/office/powerpoint/2010/main" val="1153663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Strive toward the needed training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Gaining Experience</a:t>
            </a:r>
          </a:p>
          <a:p>
            <a:pPr lvl="1"/>
            <a:r>
              <a:rPr lang="en-US" dirty="0" smtClean="0"/>
              <a:t>Apprenticeship</a:t>
            </a:r>
          </a:p>
          <a:p>
            <a:pPr lvl="2"/>
            <a:r>
              <a:rPr lang="en-US" dirty="0" smtClean="0"/>
              <a:t>Training for an occupation by working under the direction and guidance of a skilled worker</a:t>
            </a:r>
          </a:p>
          <a:p>
            <a:pPr lvl="2"/>
            <a:r>
              <a:rPr lang="en-US" dirty="0" smtClean="0"/>
              <a:t>Often occurs after trade school or other formal training</a:t>
            </a:r>
          </a:p>
          <a:p>
            <a:pPr lvl="2"/>
            <a:r>
              <a:rPr lang="en-US" dirty="0" smtClean="0"/>
              <a:t>Training is paid entry-level wages while working and learning from the expert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Executive trainee programs (Management Training Programs)</a:t>
            </a:r>
          </a:p>
          <a:p>
            <a:pPr lvl="2"/>
            <a:r>
              <a:rPr lang="en-US" dirty="0" smtClean="0"/>
              <a:t>General orientations offered by large companies for new employees with college degrees </a:t>
            </a:r>
          </a:p>
          <a:p>
            <a:pPr lvl="2"/>
            <a:r>
              <a:rPr lang="en-US" dirty="0" smtClean="0"/>
              <a:t>Includes both classroom and on-the-job training</a:t>
            </a:r>
          </a:p>
          <a:p>
            <a:pPr lvl="2"/>
            <a:r>
              <a:rPr lang="en-US" dirty="0" smtClean="0"/>
              <a:t>Rotate job assignments through all operational areas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4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Compensation</a:t>
            </a:r>
          </a:p>
          <a:p>
            <a:pPr lvl="1"/>
            <a:r>
              <a:rPr lang="en-US" dirty="0" smtClean="0"/>
              <a:t>Payment for work done</a:t>
            </a:r>
          </a:p>
          <a:p>
            <a:pPr marL="457200" lvl="1" indent="0">
              <a:buNone/>
            </a:pPr>
            <a:r>
              <a:rPr lang="en-US" dirty="0" smtClean="0"/>
              <a:t>Compensation package: refers to hourly wage or salary, paid vacation time, and other benefits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Seniority</a:t>
            </a:r>
          </a:p>
          <a:p>
            <a:pPr lvl="1"/>
            <a:r>
              <a:rPr lang="en-US" dirty="0" smtClean="0"/>
              <a:t>Length of time an employee has been in a job compared to others who do the same job</a:t>
            </a:r>
          </a:p>
          <a:p>
            <a:pPr lvl="1"/>
            <a:r>
              <a:rPr lang="en-US" dirty="0" smtClean="0"/>
              <a:t>Sometimes impacts pay</a:t>
            </a:r>
          </a:p>
        </p:txBody>
      </p:sp>
    </p:spTree>
    <p:extLst>
      <p:ext uri="{BB962C8B-B14F-4D97-AF65-F5344CB8AC3E}">
        <p14:creationId xmlns:p14="http://schemas.microsoft.com/office/powerpoint/2010/main" val="2188979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238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Hourly Wage</a:t>
            </a:r>
          </a:p>
          <a:p>
            <a:pPr lvl="1"/>
            <a:r>
              <a:rPr lang="en-US" dirty="0"/>
              <a:t>Predetermined pay rate per hour spent doing the </a:t>
            </a:r>
            <a:r>
              <a:rPr lang="en-US" dirty="0" smtClean="0"/>
              <a:t>job</a:t>
            </a:r>
          </a:p>
          <a:p>
            <a:pPr lvl="1"/>
            <a:endParaRPr lang="en-US" dirty="0"/>
          </a:p>
          <a:p>
            <a:r>
              <a:rPr lang="en-US" dirty="0"/>
              <a:t>Minimum </a:t>
            </a:r>
            <a:r>
              <a:rPr lang="en-US" dirty="0" smtClean="0"/>
              <a:t>Wage</a:t>
            </a:r>
          </a:p>
          <a:p>
            <a:pPr lvl="1"/>
            <a:r>
              <a:rPr lang="en-US" dirty="0" smtClean="0"/>
              <a:t>The lowest hourly rate established by law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Commission</a:t>
            </a:r>
          </a:p>
          <a:p>
            <a:pPr lvl="1"/>
            <a:r>
              <a:rPr lang="en-US" dirty="0" smtClean="0"/>
              <a:t>Retail sales jobs may include this percentage of money based on sales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Salary</a:t>
            </a:r>
          </a:p>
          <a:p>
            <a:pPr lvl="1"/>
            <a:r>
              <a:rPr lang="en-US" dirty="0" smtClean="0"/>
              <a:t>Fixed amount of pay that is required for a particular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52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Deductions</a:t>
            </a:r>
          </a:p>
          <a:p>
            <a:pPr lvl="1"/>
            <a:r>
              <a:rPr lang="en-US" dirty="0" smtClean="0"/>
              <a:t>Certain amounts subtracted by employers such as federal and state taxes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Gross Pay</a:t>
            </a:r>
          </a:p>
          <a:p>
            <a:pPr lvl="1"/>
            <a:r>
              <a:rPr lang="en-US" dirty="0" smtClean="0"/>
              <a:t>Total amount earned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Net Pay</a:t>
            </a:r>
          </a:p>
          <a:p>
            <a:pPr lvl="1"/>
            <a:r>
              <a:rPr lang="en-US" dirty="0" smtClean="0"/>
              <a:t>Gross pay minus deductions  </a:t>
            </a:r>
          </a:p>
          <a:p>
            <a:pPr lvl="1"/>
            <a:r>
              <a:rPr lang="en-US" dirty="0" smtClean="0"/>
              <a:t>“Take-home pay”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75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Fringe Benefits</a:t>
            </a:r>
          </a:p>
          <a:p>
            <a:pPr lvl="1"/>
            <a:r>
              <a:rPr lang="en-US" dirty="0" smtClean="0"/>
              <a:t>Employment rewards in addition to wages or salary</a:t>
            </a:r>
          </a:p>
          <a:p>
            <a:pPr lvl="1"/>
            <a:r>
              <a:rPr lang="en-US" dirty="0" smtClean="0"/>
              <a:t>Include extras such as sick leave, medical programs, pension plans, group life insurance, discount privileges for merchandise purchased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Bonus</a:t>
            </a:r>
          </a:p>
          <a:p>
            <a:pPr lvl="1"/>
            <a:r>
              <a:rPr lang="en-US" dirty="0" smtClean="0"/>
              <a:t>Extra payment in addition to regular pay</a:t>
            </a:r>
          </a:p>
          <a:p>
            <a:pPr lvl="1"/>
            <a:r>
              <a:rPr lang="en-US" dirty="0" smtClean="0"/>
              <a:t>Incentive bonus to reward high sales or productivity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81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and legal issues of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Ethics</a:t>
            </a:r>
          </a:p>
          <a:p>
            <a:pPr lvl="1"/>
            <a:r>
              <a:rPr lang="en-US" dirty="0" smtClean="0"/>
              <a:t>Using good moral values in business dealings</a:t>
            </a:r>
          </a:p>
          <a:p>
            <a:pPr lvl="1"/>
            <a:r>
              <a:rPr lang="en-US" dirty="0" smtClean="0"/>
              <a:t>Concerns how a company does its business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Code of Ethics</a:t>
            </a:r>
          </a:p>
          <a:p>
            <a:pPr lvl="1"/>
            <a:r>
              <a:rPr lang="en-US" dirty="0" smtClean="0"/>
              <a:t>Written statement that sets forth the legal principles that should guide the decisions of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2201513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and legal issues of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49930"/>
          </a:xfrm>
        </p:spPr>
        <p:txBody>
          <a:bodyPr/>
          <a:lstStyle/>
          <a:p>
            <a:r>
              <a:rPr lang="en-US" dirty="0"/>
              <a:t>Workplace </a:t>
            </a:r>
            <a:r>
              <a:rPr lang="en-US" dirty="0" smtClean="0"/>
              <a:t>Diversity</a:t>
            </a:r>
          </a:p>
          <a:p>
            <a:pPr lvl="1"/>
            <a:r>
              <a:rPr lang="en-US" dirty="0"/>
              <a:t>The blending of different races, cultures, genders, ages, socioeconomic backgrounds, personality types, and intelligence levels into a productive employment team</a:t>
            </a:r>
          </a:p>
          <a:p>
            <a:pPr lvl="1"/>
            <a:r>
              <a:rPr lang="en-US" dirty="0"/>
              <a:t>It involves encouraging and accepting people’s differences, and using those differences to </a:t>
            </a:r>
            <a:r>
              <a:rPr lang="en-US" dirty="0" smtClean="0"/>
              <a:t>advantage</a:t>
            </a:r>
          </a:p>
          <a:p>
            <a:pPr lvl="1"/>
            <a:r>
              <a:rPr lang="en-US" dirty="0" smtClean="0"/>
              <a:t>U.S, work force is encouraging workplace diversity 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Employment Discrimination</a:t>
            </a:r>
          </a:p>
          <a:p>
            <a:pPr lvl="1"/>
            <a:r>
              <a:rPr lang="en-US" dirty="0" smtClean="0"/>
              <a:t>The treating of people differently, related to prejudice rather than work performance. </a:t>
            </a:r>
          </a:p>
          <a:p>
            <a:pPr lvl="1"/>
            <a:r>
              <a:rPr lang="en-US" dirty="0" smtClean="0"/>
              <a:t>Illegal </a:t>
            </a:r>
          </a:p>
          <a:p>
            <a:pPr lvl="1"/>
            <a:r>
              <a:rPr lang="en-US" dirty="0" smtClean="0"/>
              <a:t>Companies try hard to eliminate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78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high ethical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Companies concerned with business ethics won’t do business with apparel contractors who…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iolate basic human rights (“sweat shops”)</a:t>
            </a:r>
          </a:p>
          <a:p>
            <a:pPr lvl="1"/>
            <a:r>
              <a:rPr lang="en-US" dirty="0" smtClean="0"/>
              <a:t>Are involved with environmental concerns</a:t>
            </a:r>
          </a:p>
          <a:p>
            <a:pPr lvl="1"/>
            <a:r>
              <a:rPr lang="en-US" dirty="0" smtClean="0"/>
              <a:t>Have issues with product safety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Employees must maintain high </a:t>
            </a:r>
            <a:r>
              <a:rPr lang="en-US" smtClean="0"/>
              <a:t>ethical standards.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7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Field of fashion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Fascinating, exciting, challenging careers</a:t>
            </a:r>
          </a:p>
          <a:p>
            <a:r>
              <a:rPr lang="en-US" sz="2800" dirty="0" smtClean="0"/>
              <a:t>Few position offer typical 9 to 5 workdays</a:t>
            </a:r>
          </a:p>
          <a:p>
            <a:r>
              <a:rPr lang="en-US" sz="2800" dirty="0" smtClean="0"/>
              <a:t>Seasonally hectic times followed by slow, dull times</a:t>
            </a:r>
          </a:p>
          <a:p>
            <a:r>
              <a:rPr lang="en-US" sz="2800" dirty="0" smtClean="0"/>
              <a:t>Problems to solve, deadlines to meet, pressures to make a profit</a:t>
            </a:r>
          </a:p>
          <a:p>
            <a:r>
              <a:rPr lang="en-US" sz="2800" dirty="0" smtClean="0"/>
              <a:t>Some travel, telecommuting (work from home computer)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984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along a career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Job</a:t>
            </a:r>
          </a:p>
          <a:p>
            <a:pPr lvl="1"/>
            <a:r>
              <a:rPr lang="en-US" dirty="0" smtClean="0"/>
              <a:t>Specific work assignment or position within an industry, with certain duties, roles, or functions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Job Description</a:t>
            </a:r>
          </a:p>
          <a:p>
            <a:pPr lvl="1"/>
            <a:r>
              <a:rPr lang="en-US" dirty="0" smtClean="0"/>
              <a:t>Written statement of what the employee holding a specific job is expected to do</a:t>
            </a:r>
          </a:p>
          <a:p>
            <a:pPr lvl="1"/>
            <a:r>
              <a:rPr lang="en-US" dirty="0" smtClean="0"/>
              <a:t>Specific tasks, responsibilities, guidelines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Career</a:t>
            </a:r>
          </a:p>
          <a:p>
            <a:pPr lvl="1"/>
            <a:r>
              <a:rPr lang="en-US" dirty="0" smtClean="0"/>
              <a:t>Lifelong field of employment, or vocation, through which people progress</a:t>
            </a:r>
          </a:p>
          <a:p>
            <a:pPr lvl="1"/>
            <a:r>
              <a:rPr lang="en-US" dirty="0" smtClean="0"/>
              <a:t>Various jobs that usually lead to higher levels of employment (career path)</a:t>
            </a:r>
          </a:p>
        </p:txBody>
      </p:sp>
    </p:spTree>
    <p:extLst>
      <p:ext uri="{BB962C8B-B14F-4D97-AF65-F5344CB8AC3E}">
        <p14:creationId xmlns:p14="http://schemas.microsoft.com/office/powerpoint/2010/main" val="378889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along a career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 tend to change companies frequently because of changeability and seasonal nature of industry.</a:t>
            </a:r>
          </a:p>
          <a:p>
            <a:pPr lvl="1"/>
            <a:r>
              <a:rPr lang="en-US" dirty="0" smtClean="0"/>
              <a:t>May move up ladder of success</a:t>
            </a:r>
          </a:p>
          <a:p>
            <a:pPr lvl="1"/>
            <a:r>
              <a:rPr lang="en-US" dirty="0" smtClean="0"/>
              <a:t>May move up within same company, by proving themselves at each job level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Career Planning</a:t>
            </a:r>
          </a:p>
          <a:p>
            <a:pPr lvl="1"/>
            <a:r>
              <a:rPr lang="en-US" dirty="0" smtClean="0"/>
              <a:t>Process of outlining the steps involved in reaching a career goal</a:t>
            </a:r>
          </a:p>
          <a:p>
            <a:pPr lvl="1"/>
            <a:r>
              <a:rPr lang="en-US" dirty="0" smtClean="0"/>
              <a:t>May involve working for several different companies to reach a certain level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6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levels along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Entry-level jobs</a:t>
            </a:r>
          </a:p>
          <a:p>
            <a:pPr lvl="1"/>
            <a:r>
              <a:rPr lang="en-US" dirty="0" smtClean="0"/>
              <a:t>Beginning jobs in a career</a:t>
            </a:r>
          </a:p>
          <a:p>
            <a:pPr lvl="1"/>
            <a:r>
              <a:rPr lang="en-US" dirty="0" smtClean="0"/>
              <a:t>Require little or no specific training or experience</a:t>
            </a:r>
          </a:p>
          <a:p>
            <a:pPr lvl="1"/>
            <a:r>
              <a:rPr lang="en-US" dirty="0" smtClean="0"/>
              <a:t>Provide opportunity to learn about the business from the inside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Management positions</a:t>
            </a:r>
          </a:p>
          <a:p>
            <a:pPr lvl="1"/>
            <a:r>
              <a:rPr lang="en-US" dirty="0" smtClean="0"/>
              <a:t>Positions concerned with running the business</a:t>
            </a:r>
          </a:p>
          <a:p>
            <a:pPr lvl="1"/>
            <a:r>
              <a:rPr lang="en-US" dirty="0" smtClean="0"/>
              <a:t>Planning, organizing, controlling, implementing, and monitoring the program of the organization</a:t>
            </a:r>
          </a:p>
          <a:p>
            <a:pPr lvl="1"/>
            <a:r>
              <a:rPr lang="en-US" dirty="0" smtClean="0"/>
              <a:t>Involved with administration, or tasks and employees concerned with the overall running of the company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levels along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23805"/>
          </a:xfrm>
        </p:spPr>
        <p:txBody>
          <a:bodyPr>
            <a:noAutofit/>
          </a:bodyPr>
          <a:lstStyle/>
          <a:p>
            <a:r>
              <a:rPr lang="en-US" u="sng" dirty="0" smtClean="0"/>
              <a:t>Lower management</a:t>
            </a:r>
            <a:r>
              <a:rPr lang="en-US" dirty="0" smtClean="0"/>
              <a:t> – generally held by people newly hired after receiving college degree</a:t>
            </a:r>
          </a:p>
          <a:p>
            <a:endParaRPr lang="en-US" dirty="0" smtClean="0"/>
          </a:p>
          <a:p>
            <a:r>
              <a:rPr lang="en-US" u="sng" dirty="0" smtClean="0"/>
              <a:t>Middle management </a:t>
            </a:r>
            <a:r>
              <a:rPr lang="en-US" dirty="0" smtClean="0"/>
              <a:t>– may move up to this position after acquiring experience and training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(higher levels of responsibility)</a:t>
            </a:r>
          </a:p>
          <a:p>
            <a:r>
              <a:rPr lang="en-US" u="sng" dirty="0" smtClean="0"/>
              <a:t>Upper management </a:t>
            </a:r>
            <a:r>
              <a:rPr lang="en-US" dirty="0" smtClean="0"/>
              <a:t>– achieved by devoted employees who prove themselves as strategic thinkers and hard workers, after acquiring knowledge of all aspects of the business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/>
              <a:t>Top management </a:t>
            </a:r>
            <a:r>
              <a:rPr lang="en-US" dirty="0" smtClean="0"/>
              <a:t>– Only reached by a few</a:t>
            </a:r>
          </a:p>
          <a:p>
            <a:pPr lvl="1"/>
            <a:r>
              <a:rPr lang="en-US" sz="2000" dirty="0" smtClean="0"/>
              <a:t>President, Vice President, Chief Executive Officer (CEO)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Education and training enables people to have faster job advancement and higher 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42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career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Levels of success can be achieved with training, ambition, and energy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the </a:t>
            </a:r>
            <a:r>
              <a:rPr lang="en-US" b="1" u="sng" dirty="0" smtClean="0"/>
              <a:t>Outline of Career Planning Process</a:t>
            </a:r>
            <a:r>
              <a:rPr lang="en-US" dirty="0" smtClean="0"/>
              <a:t> on the next slide to better help you plan for your career.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5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career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87898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1.) Evaluate Yourself by assessing your aptitudes (what you are naturally good at doing) and interests, as well as your career and personal expectations</a:t>
            </a:r>
          </a:p>
          <a:p>
            <a:endParaRPr lang="en-US" dirty="0" smtClean="0"/>
          </a:p>
          <a:p>
            <a:r>
              <a:rPr lang="en-US" dirty="0" smtClean="0"/>
              <a:t>2.) Investigate Careers to select what realistically suits you and sounds the best to you.</a:t>
            </a:r>
          </a:p>
          <a:p>
            <a:endParaRPr lang="en-US" dirty="0" smtClean="0"/>
          </a:p>
          <a:p>
            <a:r>
              <a:rPr lang="en-US" dirty="0" smtClean="0"/>
              <a:t>3.) Get the Needed Education and Training to increase necessary skills and have the proper credentials.</a:t>
            </a:r>
          </a:p>
          <a:p>
            <a:endParaRPr lang="en-US" dirty="0" smtClean="0"/>
          </a:p>
          <a:p>
            <a:r>
              <a:rPr lang="en-US" dirty="0" smtClean="0"/>
              <a:t>4.) Expand Your Competencies through work experience during school years, or meaningful involvement extracurricular activities, volunteer work professional associations, and training seminars.</a:t>
            </a:r>
          </a:p>
          <a:p>
            <a:endParaRPr lang="en-US" dirty="0" smtClean="0"/>
          </a:p>
          <a:p>
            <a:r>
              <a:rPr lang="en-US" dirty="0" smtClean="0"/>
              <a:t>5.) Build a Network of Contacts to spread the word about your availability and credentials.</a:t>
            </a:r>
          </a:p>
          <a:p>
            <a:endParaRPr lang="en-US" dirty="0" smtClean="0"/>
          </a:p>
          <a:p>
            <a:r>
              <a:rPr lang="en-US" dirty="0" smtClean="0"/>
              <a:t>6.) Package Yourself with a strong resume, professional-looking cover letters, sharp interviewing skills, and a terrific portfolio (if needed) to sell yourself to potential employers.</a:t>
            </a:r>
          </a:p>
          <a:p>
            <a:endParaRPr lang="en-US" dirty="0" smtClean="0"/>
          </a:p>
          <a:p>
            <a:r>
              <a:rPr lang="en-US" dirty="0" smtClean="0"/>
              <a:t>7.) Maintain Ongoing Awareness of the direction of the industry and opportunities for you within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7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Strive toward the needed training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10742"/>
          </a:xfrm>
        </p:spPr>
        <p:txBody>
          <a:bodyPr>
            <a:normAutofit/>
          </a:bodyPr>
          <a:lstStyle/>
          <a:p>
            <a:r>
              <a:rPr lang="en-US" dirty="0" smtClean="0"/>
              <a:t>Educational Requirements</a:t>
            </a:r>
          </a:p>
          <a:p>
            <a:pPr lvl="1"/>
            <a:r>
              <a:rPr lang="en-US" dirty="0" smtClean="0"/>
              <a:t>More creative, challenging career positions that offer advancement are competitive and require higher education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Associate degree – earned with most community college programs, typically taking two years</a:t>
            </a:r>
          </a:p>
          <a:p>
            <a:pPr marL="457200" lvl="1" indent="0">
              <a:buNone/>
            </a:pPr>
            <a:r>
              <a:rPr lang="en-US" dirty="0" smtClean="0"/>
              <a:t>(Programs may include: fashion merchandising, window and floor display, fashion illustration)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Bachelor’s degree – four-year programs that usually offer more career choices and faster promotions </a:t>
            </a:r>
          </a:p>
          <a:p>
            <a:pPr marL="457200" lvl="1" indent="0">
              <a:buNone/>
            </a:pPr>
            <a:r>
              <a:rPr lang="en-US" dirty="0" smtClean="0"/>
              <a:t>(Programs may include: textiles and clothing, fashion merchandising, fashion design)</a:t>
            </a:r>
          </a:p>
          <a:p>
            <a:pPr marL="457200" lvl="1" indent="0">
              <a:buNone/>
            </a:pPr>
            <a:r>
              <a:rPr lang="en-US" dirty="0" smtClean="0"/>
              <a:t>Typically offered by colleges of art and family and consumer </a:t>
            </a:r>
            <a:r>
              <a:rPr lang="en-US" dirty="0" smtClean="0"/>
              <a:t>sciences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99719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91</TotalTime>
  <Words>1069</Words>
  <Application>Microsoft Office PowerPoint</Application>
  <PresentationFormat>Widescreen</PresentationFormat>
  <Paragraphs>166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Impact</vt:lpstr>
      <vt:lpstr>Badge</vt:lpstr>
      <vt:lpstr>Chapter 26  Is a Fashion career in your future?</vt:lpstr>
      <vt:lpstr>The Field of fashion</vt:lpstr>
      <vt:lpstr>Steps along a career path</vt:lpstr>
      <vt:lpstr>Steps along a career path</vt:lpstr>
      <vt:lpstr>Job levels along the way</vt:lpstr>
      <vt:lpstr>Job levels along the way</vt:lpstr>
      <vt:lpstr>Selecting a career path</vt:lpstr>
      <vt:lpstr>Outline of career planning process</vt:lpstr>
      <vt:lpstr>Strive toward the needed training and experience</vt:lpstr>
      <vt:lpstr>Strive Toward the needed training and experience</vt:lpstr>
      <vt:lpstr>Strive toward the needed training and experience</vt:lpstr>
      <vt:lpstr>Strive toward the needed training and experience</vt:lpstr>
      <vt:lpstr>Compensation</vt:lpstr>
      <vt:lpstr>compensation</vt:lpstr>
      <vt:lpstr>compensation</vt:lpstr>
      <vt:lpstr>Additional Compensation</vt:lpstr>
      <vt:lpstr>Ethical and legal issues of employment</vt:lpstr>
      <vt:lpstr>Ethical and legal issues of employment</vt:lpstr>
      <vt:lpstr>Maintaining high ethical standards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26  Is a Fashion career in your future?</dc:title>
  <dc:creator>Melanie Johnson</dc:creator>
  <cp:lastModifiedBy>Melanie Johnson</cp:lastModifiedBy>
  <cp:revision>12</cp:revision>
  <dcterms:created xsi:type="dcterms:W3CDTF">2015-12-14T17:50:36Z</dcterms:created>
  <dcterms:modified xsi:type="dcterms:W3CDTF">2015-12-15T15:30:03Z</dcterms:modified>
</cp:coreProperties>
</file>